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79" r:id="rId5"/>
    <p:sldId id="259" r:id="rId6"/>
    <p:sldId id="269" r:id="rId7"/>
    <p:sldId id="276" r:id="rId8"/>
    <p:sldId id="260" r:id="rId9"/>
    <p:sldId id="261" r:id="rId10"/>
    <p:sldId id="280" r:id="rId11"/>
    <p:sldId id="281" r:id="rId12"/>
    <p:sldId id="264" r:id="rId13"/>
    <p:sldId id="270" r:id="rId14"/>
    <p:sldId id="278" r:id="rId15"/>
    <p:sldId id="282" r:id="rId16"/>
    <p:sldId id="283" r:id="rId17"/>
    <p:sldId id="284" r:id="rId18"/>
    <p:sldId id="285" r:id="rId19"/>
    <p:sldId id="286" r:id="rId20"/>
    <p:sldId id="287" r:id="rId21"/>
    <p:sldId id="273" r:id="rId22"/>
    <p:sldId id="275" r:id="rId23"/>
    <p:sldId id="27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FF6699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3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rgbClr val="FF6600"/>
                </a:solidFill>
              </a:rPr>
              <a:t>M&amp;M Color Distribution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M&amp;M Color Distribution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6600"/>
              </a:solidFill>
            </c:spPr>
          </c:dPt>
          <c:dPt>
            <c:idx val="3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4"/>
            <c:spPr>
              <a:solidFill>
                <a:srgbClr val="00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</c:v>
                </c:pt>
                <c:pt idx="1">
                  <c:v>24</c:v>
                </c:pt>
                <c:pt idx="2">
                  <c:v>12</c:v>
                </c:pt>
                <c:pt idx="3">
                  <c:v>11</c:v>
                </c:pt>
                <c:pt idx="4">
                  <c:v>22</c:v>
                </c:pt>
                <c:pt idx="5">
                  <c:v>14</c:v>
                </c:pt>
              </c:numCache>
            </c:numRef>
          </c:val>
        </c:ser>
        <c:axId val="68196608"/>
        <c:axId val="68206976"/>
      </c:barChart>
      <c:catAx>
        <c:axId val="681966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M&amp;M Color</a:t>
                </a:r>
                <a:endParaRPr lang="en-US" dirty="0"/>
              </a:p>
            </c:rich>
          </c:tx>
          <c:layout/>
        </c:title>
        <c:tickLblPos val="nextTo"/>
        <c:crossAx val="68206976"/>
        <c:crosses val="autoZero"/>
        <c:auto val="1"/>
        <c:lblAlgn val="ctr"/>
        <c:lblOffset val="100"/>
      </c:catAx>
      <c:valAx>
        <c:axId val="682069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Frequency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681966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rgbClr val="FF6600"/>
                </a:solidFill>
              </a:rPr>
              <a:t>M&amp;M Color Distribution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M&amp;M Color Distribution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6600"/>
              </a:solidFill>
            </c:spPr>
          </c:dPt>
          <c:dPt>
            <c:idx val="3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4"/>
            <c:spPr>
              <a:solidFill>
                <a:srgbClr val="00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43.34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24.19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12.10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11.9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22.17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14.11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showVal val="1"/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</c:v>
                </c:pt>
                <c:pt idx="1">
                  <c:v>24</c:v>
                </c:pt>
                <c:pt idx="2">
                  <c:v>12</c:v>
                </c:pt>
                <c:pt idx="3">
                  <c:v>11</c:v>
                </c:pt>
                <c:pt idx="4">
                  <c:v>22</c:v>
                </c:pt>
                <c:pt idx="5">
                  <c:v>14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rgbClr val="FF6699"/>
                </a:solidFill>
              </a:rPr>
              <a:t>Female M&amp;M Color Consumption</a:t>
            </a:r>
          </a:p>
        </c:rich>
      </c:tx>
      <c:layout>
        <c:manualLayout>
          <c:xMode val="edge"/>
          <c:yMode val="edge"/>
          <c:x val="0.17460568164273585"/>
          <c:y val="2.564103426914135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Female M&amp;M Color Consumption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6600"/>
              </a:solidFill>
            </c:spPr>
          </c:dPt>
          <c:dPt>
            <c:idx val="3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4"/>
            <c:spPr>
              <a:solidFill>
                <a:srgbClr val="00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22</c:v>
                </c:pt>
                <c:pt idx="1">
                  <c:v>7</c:v>
                </c:pt>
                <c:pt idx="2">
                  <c:v>6</c:v>
                </c:pt>
                <c:pt idx="3">
                  <c:v>1</c:v>
                </c:pt>
                <c:pt idx="4">
                  <c:v>9</c:v>
                </c:pt>
                <c:pt idx="5">
                  <c:v>10</c:v>
                </c:pt>
              </c:numCache>
            </c:numRef>
          </c:val>
        </c:ser>
        <c:axId val="71636096"/>
        <c:axId val="71638016"/>
      </c:barChart>
      <c:catAx>
        <c:axId val="71636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M&amp;M</a:t>
                </a:r>
                <a:r>
                  <a:rPr lang="en-US" baseline="0" dirty="0" smtClean="0"/>
                  <a:t> Color</a:t>
                </a:r>
                <a:endParaRPr lang="en-US" dirty="0"/>
              </a:p>
            </c:rich>
          </c:tx>
          <c:layout/>
        </c:title>
        <c:tickLblPos val="nextTo"/>
        <c:crossAx val="71638016"/>
        <c:crosses val="autoZero"/>
        <c:auto val="1"/>
        <c:lblAlgn val="ctr"/>
        <c:lblOffset val="100"/>
      </c:catAx>
      <c:valAx>
        <c:axId val="716380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Frequency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716360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>
                <a:solidFill>
                  <a:srgbClr val="0000FF"/>
                </a:solidFill>
              </a:rPr>
              <a:t>Male M&amp;M Color Consumption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Male M&amp;M Color Consumption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6600"/>
              </a:solidFill>
            </c:spPr>
          </c:dPt>
          <c:dPt>
            <c:idx val="3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4"/>
            <c:spPr>
              <a:solidFill>
                <a:srgbClr val="00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26</c:v>
                </c:pt>
                <c:pt idx="1">
                  <c:v>17</c:v>
                </c:pt>
                <c:pt idx="2">
                  <c:v>6</c:v>
                </c:pt>
                <c:pt idx="3">
                  <c:v>10</c:v>
                </c:pt>
                <c:pt idx="4">
                  <c:v>13</c:v>
                </c:pt>
                <c:pt idx="5">
                  <c:v>4</c:v>
                </c:pt>
              </c:numCache>
            </c:numRef>
          </c:val>
        </c:ser>
        <c:axId val="71668864"/>
        <c:axId val="71670784"/>
      </c:barChart>
      <c:catAx>
        <c:axId val="716688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M&amp;M Color</a:t>
                </a:r>
                <a:endParaRPr lang="en-US" dirty="0"/>
              </a:p>
            </c:rich>
          </c:tx>
          <c:layout/>
        </c:title>
        <c:tickLblPos val="nextTo"/>
        <c:crossAx val="71670784"/>
        <c:crosses val="autoZero"/>
        <c:auto val="1"/>
        <c:lblAlgn val="ctr"/>
        <c:lblOffset val="100"/>
      </c:catAx>
      <c:valAx>
        <c:axId val="716707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Frequency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716688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26</c:v>
                </c:pt>
                <c:pt idx="1">
                  <c:v>17</c:v>
                </c:pt>
                <c:pt idx="2">
                  <c:v>6</c:v>
                </c:pt>
                <c:pt idx="3">
                  <c:v>10</c:v>
                </c:pt>
                <c:pt idx="4">
                  <c:v>13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FF6699"/>
            </a:solidFill>
          </c:spPr>
          <c:cat>
            <c:strRef>
              <c:f>Sheet1!$A$2:$A$7</c:f>
              <c:strCache>
                <c:ptCount val="6"/>
                <c:pt idx="0">
                  <c:v>Blue</c:v>
                </c:pt>
                <c:pt idx="1">
                  <c:v>Red</c:v>
                </c:pt>
                <c:pt idx="2">
                  <c:v>Orange</c:v>
                </c:pt>
                <c:pt idx="3">
                  <c:v>Brown</c:v>
                </c:pt>
                <c:pt idx="4">
                  <c:v>Green</c:v>
                </c:pt>
                <c:pt idx="5">
                  <c:v>Yellow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22</c:v>
                </c:pt>
                <c:pt idx="1">
                  <c:v>7</c:v>
                </c:pt>
                <c:pt idx="2">
                  <c:v>6</c:v>
                </c:pt>
                <c:pt idx="3">
                  <c:v>1</c:v>
                </c:pt>
                <c:pt idx="4">
                  <c:v>9</c:v>
                </c:pt>
                <c:pt idx="5">
                  <c:v>10</c:v>
                </c:pt>
              </c:numCache>
            </c:numRef>
          </c:val>
        </c:ser>
        <c:axId val="73484544"/>
        <c:axId val="73568640"/>
      </c:barChart>
      <c:catAx>
        <c:axId val="734845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M&amp;M Color</a:t>
                </a:r>
                <a:endParaRPr lang="en-US" dirty="0"/>
              </a:p>
            </c:rich>
          </c:tx>
          <c:layout/>
        </c:title>
        <c:tickLblPos val="nextTo"/>
        <c:crossAx val="73568640"/>
        <c:crosses val="autoZero"/>
        <c:auto val="1"/>
        <c:lblAlgn val="ctr"/>
        <c:lblOffset val="100"/>
      </c:catAx>
      <c:valAx>
        <c:axId val="735686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Frequency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734845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 bright="-4000" contrast="1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65CE4-9945-4EFB-B01F-77EC1B36DBF7}" type="datetimeFigureOut">
              <a:rPr lang="en-US" smtClean="0"/>
              <a:pPr/>
              <a:t>6/10/2008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B4C43-ADA8-4F06-9438-D7F81CE93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8001000" cy="2971800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M&amp;M’s</a:t>
            </a:r>
            <a:endParaRPr lang="en-US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62600"/>
            <a:ext cx="6400800" cy="838200"/>
          </a:xfrm>
        </p:spPr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</a:t>
            </a:r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Avni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Choksi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Brittany Nguyen</a:t>
            </a:r>
            <a:endParaRPr lang="en-US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Goodness of Fit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</a:t>
            </a:r>
            <a:r>
              <a:rPr lang="en-US" sz="24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ym typeface="Symbol" pitchFamily="18" charset="2"/>
              </a:rPr>
              <a:t></a:t>
            </a:r>
            <a:r>
              <a:rPr lang="en-US" sz="2400" baseline="50000" dirty="0" smtClean="0">
                <a:sym typeface="Symbol" pitchFamily="18" charset="2"/>
              </a:rPr>
              <a:t>2</a:t>
            </a:r>
            <a:r>
              <a:rPr lang="en-US" sz="2400" dirty="0" smtClean="0">
                <a:sym typeface="Symbol" pitchFamily="18" charset="2"/>
              </a:rPr>
              <a:t> </a:t>
            </a:r>
            <a:r>
              <a:rPr lang="en-US" sz="2400" dirty="0" smtClean="0"/>
              <a:t>= ∑</a:t>
            </a:r>
            <a:r>
              <a:rPr lang="en-US" sz="2400" u="sng" dirty="0" smtClean="0"/>
              <a:t>(Observed –expected) </a:t>
            </a:r>
            <a:r>
              <a:rPr lang="en-US" sz="2400" baseline="50000" dirty="0" smtClean="0"/>
              <a:t>2  </a:t>
            </a:r>
            <a:r>
              <a:rPr lang="en-US" sz="2400" dirty="0" smtClean="0"/>
              <a:t>= </a:t>
            </a:r>
            <a:r>
              <a:rPr lang="en-US" sz="2400" u="sng" dirty="0" smtClean="0"/>
              <a:t>(43-21)</a:t>
            </a:r>
            <a:r>
              <a:rPr lang="en-US" sz="2400" baseline="50000" dirty="0" smtClean="0"/>
              <a:t>2</a:t>
            </a:r>
            <a:r>
              <a:rPr lang="en-US" sz="2400" dirty="0" smtClean="0"/>
              <a:t> + </a:t>
            </a:r>
            <a:r>
              <a:rPr lang="en-US" sz="2400" u="sng" dirty="0" smtClean="0"/>
              <a:t>(24-21)</a:t>
            </a:r>
            <a:r>
              <a:rPr lang="en-US" sz="2400" baseline="50000" dirty="0" smtClean="0"/>
              <a:t>2</a:t>
            </a:r>
            <a:r>
              <a:rPr lang="en-US" sz="2400" dirty="0" smtClean="0"/>
              <a:t> +…= </a:t>
            </a:r>
            <a:r>
              <a:rPr lang="en-US" sz="2400" b="1" dirty="0" smtClean="0"/>
              <a:t>34.37</a:t>
            </a:r>
            <a:r>
              <a:rPr lang="en-US" sz="2400" dirty="0" smtClean="0"/>
              <a:t>  		Expected		21	       21</a:t>
            </a:r>
          </a:p>
          <a:p>
            <a:endParaRPr lang="en-US" sz="2400" dirty="0" smtClean="0"/>
          </a:p>
          <a:p>
            <a:r>
              <a:rPr lang="en-US" sz="2400" dirty="0" smtClean="0"/>
              <a:t>P(</a:t>
            </a:r>
            <a:r>
              <a:rPr lang="en-US" sz="2400" dirty="0" smtClean="0">
                <a:latin typeface="+mj-lt"/>
                <a:sym typeface="Symbol" pitchFamily="18" charset="2"/>
              </a:rPr>
              <a:t></a:t>
            </a:r>
            <a:r>
              <a:rPr lang="en-US" sz="2400" baseline="50000" dirty="0" smtClean="0">
                <a:latin typeface="+mj-lt"/>
                <a:sym typeface="Symbol" pitchFamily="18" charset="2"/>
              </a:rPr>
              <a:t>2</a:t>
            </a:r>
            <a:r>
              <a:rPr lang="en-US" sz="2400" dirty="0" smtClean="0">
                <a:latin typeface="+mj-lt"/>
                <a:sym typeface="Symbol" pitchFamily="18" charset="2"/>
              </a:rPr>
              <a:t> </a:t>
            </a:r>
            <a:r>
              <a:rPr lang="en-US" sz="2400" dirty="0" smtClean="0">
                <a:latin typeface="+mj-lt"/>
              </a:rPr>
              <a:t>&gt; 34.37|df= 5) = </a:t>
            </a:r>
            <a:r>
              <a:rPr lang="en-US" sz="2400" b="1" dirty="0" smtClean="0">
                <a:latin typeface="+mj-lt"/>
              </a:rPr>
              <a:t>1.9138 x 10</a:t>
            </a:r>
            <a:r>
              <a:rPr lang="en-US" sz="2400" b="1" baseline="30000" dirty="0" smtClean="0">
                <a:latin typeface="+mj-lt"/>
              </a:rPr>
              <a:t>-6</a:t>
            </a:r>
            <a:endParaRPr lang="en-US" sz="2400" b="1" dirty="0">
              <a:latin typeface="+mj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Goodness of Fit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reject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in favor of Ha because our p-value of 1.9138 x 10</a:t>
            </a:r>
            <a:r>
              <a:rPr lang="en-US" baseline="30000" dirty="0" smtClean="0"/>
              <a:t>-6</a:t>
            </a:r>
            <a:r>
              <a:rPr lang="en-US" dirty="0" smtClean="0"/>
              <a:t> &lt; </a:t>
            </a:r>
            <a:r>
              <a:rPr lang="el-GR" dirty="0" smtClean="0"/>
              <a:t>α</a:t>
            </a:r>
            <a:r>
              <a:rPr lang="en-US" dirty="0" smtClean="0"/>
              <a:t> =0.05. We have sufficient evidence that  the observed frequency distribution in the color consumption of M&amp;M’s does not fit the expected distribution.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Gender affect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M&amp;M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 Consumption?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2895600"/>
          <a:ext cx="868679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578840">
                <a:tc>
                  <a:txBody>
                    <a:bodyPr/>
                    <a:lstStyle/>
                    <a:p>
                      <a:r>
                        <a:rPr lang="en-US" dirty="0" smtClean="0"/>
                        <a:t>Color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Yellow</a:t>
                      </a:r>
                      <a:endParaRPr lang="en-US" dirty="0"/>
                    </a:p>
                  </a:txBody>
                  <a:tcPr/>
                </a:tc>
              </a:tr>
              <a:tr h="586880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</a:tr>
              <a:tr h="586880"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09600" y="190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Table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Observed Values: Gender vs. Color Choice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228600"/>
          <a:ext cx="6477000" cy="2971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1828800" y="3962400"/>
          <a:ext cx="64008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Male vs. Female Color Choice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Association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SRS	</a:t>
            </a:r>
          </a:p>
          <a:p>
            <a:pPr lvl="1"/>
            <a:r>
              <a:rPr lang="en-US" dirty="0" smtClean="0"/>
              <a:t>All expected counts are greater than or equal to 5</a:t>
            </a:r>
          </a:p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Randomly picked classrooms using calculator</a:t>
            </a:r>
          </a:p>
          <a:p>
            <a:pPr lvl="1"/>
            <a:r>
              <a:rPr lang="en-US" dirty="0" smtClean="0"/>
              <a:t>All of the expected counts are not greater than or equal to 5 but we still proceed with the test</a:t>
            </a:r>
          </a:p>
          <a:p>
            <a:pPr lvl="1">
              <a:buNone/>
            </a:pPr>
            <a:endParaRPr lang="en-US" dirty="0"/>
          </a:p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Ho: Gender and color consumption of M&amp;M’s are independent</a:t>
            </a:r>
          </a:p>
          <a:p>
            <a:pPr lvl="1"/>
            <a:r>
              <a:rPr lang="en-US" dirty="0" smtClean="0"/>
              <a:t>Ha: Gender and color consumption of M&amp;M’s are dependent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Association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</a:t>
            </a:r>
            <a:r>
              <a:rPr lang="en-US" sz="24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sym typeface="Symbol" pitchFamily="18" charset="2"/>
              </a:rPr>
              <a:t></a:t>
            </a:r>
            <a:r>
              <a:rPr lang="en-US" sz="2400" baseline="50000" dirty="0" smtClean="0">
                <a:sym typeface="Symbol" pitchFamily="18" charset="2"/>
              </a:rPr>
              <a:t>2</a:t>
            </a:r>
            <a:r>
              <a:rPr lang="en-US" sz="2400" dirty="0" smtClean="0">
                <a:sym typeface="Symbol" pitchFamily="18" charset="2"/>
              </a:rPr>
              <a:t> </a:t>
            </a:r>
            <a:r>
              <a:rPr lang="en-US" sz="2400" dirty="0" smtClean="0"/>
              <a:t>= ∑</a:t>
            </a:r>
            <a:r>
              <a:rPr lang="en-US" sz="2400" u="sng" dirty="0" smtClean="0"/>
              <a:t>(Observed –expected) </a:t>
            </a:r>
            <a:r>
              <a:rPr lang="en-US" sz="2400" baseline="50000" dirty="0" smtClean="0"/>
              <a:t>2  </a:t>
            </a:r>
            <a:r>
              <a:rPr lang="en-US" sz="2400" dirty="0" smtClean="0"/>
              <a:t>= </a:t>
            </a:r>
            <a:r>
              <a:rPr lang="en-US" sz="2400" u="sng" dirty="0" smtClean="0"/>
              <a:t>(26-27.847)</a:t>
            </a:r>
            <a:r>
              <a:rPr lang="en-US" sz="2400" baseline="50000" dirty="0" smtClean="0"/>
              <a:t>2</a:t>
            </a:r>
            <a:r>
              <a:rPr lang="en-US" sz="2400" dirty="0" smtClean="0"/>
              <a:t> + </a:t>
            </a:r>
            <a:r>
              <a:rPr lang="en-US" sz="2400" u="sng" dirty="0" smtClean="0"/>
              <a:t>(17-13.924)</a:t>
            </a:r>
            <a:r>
              <a:rPr lang="en-US" sz="2400" baseline="50000" dirty="0" smtClean="0"/>
              <a:t>2</a:t>
            </a:r>
            <a:r>
              <a:rPr lang="en-US" sz="2400" dirty="0" smtClean="0"/>
              <a:t> +…=   		Expected		       21</a:t>
            </a:r>
          </a:p>
          <a:p>
            <a:r>
              <a:rPr lang="en-US" sz="2400" dirty="0" smtClean="0">
                <a:sym typeface="Symbol" pitchFamily="18" charset="2"/>
              </a:rPr>
              <a:t></a:t>
            </a:r>
            <a:r>
              <a:rPr lang="en-US" sz="2400" baseline="50000" dirty="0" smtClean="0">
                <a:sym typeface="Symbol" pitchFamily="18" charset="2"/>
              </a:rPr>
              <a:t>2</a:t>
            </a:r>
            <a:r>
              <a:rPr lang="en-US" sz="2400" dirty="0" smtClean="0">
                <a:sym typeface="Symbol" pitchFamily="18" charset="2"/>
              </a:rPr>
              <a:t>= </a:t>
            </a:r>
            <a:r>
              <a:rPr lang="en-US" sz="2400" b="1" dirty="0" smtClean="0">
                <a:sym typeface="Symbol" pitchFamily="18" charset="2"/>
              </a:rPr>
              <a:t>12.1071</a:t>
            </a:r>
          </a:p>
          <a:p>
            <a:endParaRPr lang="en-US" sz="2400" b="1" dirty="0" smtClean="0"/>
          </a:p>
          <a:p>
            <a:r>
              <a:rPr lang="en-US" sz="2400" dirty="0" smtClean="0"/>
              <a:t>P(</a:t>
            </a:r>
            <a:r>
              <a:rPr lang="en-US" sz="2400" dirty="0" smtClean="0">
                <a:sym typeface="Symbol" pitchFamily="18" charset="2"/>
              </a:rPr>
              <a:t></a:t>
            </a:r>
            <a:r>
              <a:rPr lang="en-US" sz="2400" baseline="50000" dirty="0" smtClean="0">
                <a:sym typeface="Symbol" pitchFamily="18" charset="2"/>
              </a:rPr>
              <a:t>2</a:t>
            </a:r>
            <a:r>
              <a:rPr lang="en-US" sz="2400" dirty="0" smtClean="0">
                <a:sym typeface="Symbol" pitchFamily="18" charset="2"/>
              </a:rPr>
              <a:t> </a:t>
            </a:r>
            <a:r>
              <a:rPr lang="en-US" sz="2400" dirty="0" smtClean="0"/>
              <a:t>&gt; 12.1071|df= 5) = </a:t>
            </a:r>
            <a:r>
              <a:rPr lang="en-US" sz="2400" b="1" dirty="0" smtClean="0"/>
              <a:t>0.03335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Association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We reject Ho in favor of Ha because our p-value of 0.03335 is &lt;</a:t>
            </a:r>
            <a:r>
              <a:rPr lang="el-GR" dirty="0" smtClean="0"/>
              <a:t>α</a:t>
            </a:r>
            <a:r>
              <a:rPr lang="en-US" dirty="0" smtClean="0"/>
              <a:t> 0.05. We have sufficient evidence that the gender and M&amp;M color consumption are dependent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Proportion Z-Test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696200" cy="5257800"/>
          </a:xfrm>
        </p:spPr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Independent SRS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(p) ≥ 10</a:t>
            </a:r>
            <a:br>
              <a:rPr lang="en-US" dirty="0" smtClean="0"/>
            </a:br>
            <a:r>
              <a:rPr lang="en-US" dirty="0" smtClean="0"/>
              <a:t>n(1-p) ≥ 10</a:t>
            </a:r>
          </a:p>
          <a:p>
            <a:pPr lvl="1"/>
            <a:r>
              <a:rPr lang="en-US" dirty="0" smtClean="0"/>
              <a:t>pop ≥ 10 * n</a:t>
            </a:r>
          </a:p>
          <a:p>
            <a:pPr lvl="1"/>
            <a:endParaRPr lang="en-US" dirty="0"/>
          </a:p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Ho: p=1/6 picked blue</a:t>
            </a:r>
          </a:p>
          <a:p>
            <a:pPr lvl="1"/>
            <a:r>
              <a:rPr lang="en-US" dirty="0" smtClean="0"/>
              <a:t>Ha: p&gt;1/6 picked blue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1371600"/>
            <a:ext cx="434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Check</a:t>
            </a:r>
          </a:p>
          <a:p>
            <a:pPr lvl="1"/>
            <a:r>
              <a:rPr lang="en-US" sz="2400" dirty="0" smtClean="0"/>
              <a:t>-Randomly picked classrooms using calculator</a:t>
            </a:r>
          </a:p>
          <a:p>
            <a:pPr lvl="1">
              <a:buFontTx/>
              <a:buChar char="-"/>
            </a:pPr>
            <a:r>
              <a:rPr lang="en-US" sz="2400" dirty="0" smtClean="0"/>
              <a:t>(126)(1/6) </a:t>
            </a:r>
          </a:p>
          <a:p>
            <a:pPr lvl="1"/>
            <a:r>
              <a:rPr lang="en-US" sz="2400" dirty="0" smtClean="0"/>
              <a:t> (126)(5/6)</a:t>
            </a:r>
          </a:p>
          <a:p>
            <a:pPr lvl="1"/>
            <a:r>
              <a:rPr lang="en-US" sz="2400" dirty="0" smtClean="0"/>
              <a:t>- pop≥ 1260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2667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≥ 10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25908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/>
              </a:rPr>
              <a:t></a:t>
            </a:r>
            <a:endParaRPr lang="en-US" sz="32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Proportion Z-test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</a:t>
            </a:r>
            <a:r>
              <a:rPr lang="en-US" dirty="0" smtClean="0"/>
              <a:t>:</a:t>
            </a:r>
          </a:p>
          <a:p>
            <a:r>
              <a:rPr lang="en-US" dirty="0" smtClean="0"/>
              <a:t>z=                 = 5.259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P(z&gt;5.259)= </a:t>
            </a:r>
            <a:r>
              <a:rPr lang="en-US" b="1" dirty="0" smtClean="0"/>
              <a:t>7.2564 x 10</a:t>
            </a:r>
            <a:r>
              <a:rPr lang="en-US" b="1" baseline="30000" dirty="0" smtClean="0"/>
              <a:t>-8</a:t>
            </a:r>
            <a:endParaRPr lang="en-US" b="1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295400" y="1981200"/>
          <a:ext cx="1460500" cy="1518920"/>
        </p:xfrm>
        <a:graphic>
          <a:graphicData uri="http://schemas.openxmlformats.org/presentationml/2006/ole">
            <p:oleObj spid="_x0000_s36867" name="Equation" r:id="rId3" imgW="634680" imgH="66024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3008313" cy="1162050"/>
          </a:xfrm>
        </p:spPr>
        <p:txBody>
          <a:bodyPr>
            <a:no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76600" y="228600"/>
            <a:ext cx="5867400" cy="6629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Forrest Mars visited Spain during Spanish Civil War and encountered soldiers eating chocolates in hard sugary coating</a:t>
            </a:r>
          </a:p>
          <a:p>
            <a:r>
              <a:rPr lang="en-US" dirty="0" smtClean="0"/>
              <a:t>Inspired because chocolates didn’t melt</a:t>
            </a:r>
          </a:p>
          <a:p>
            <a:r>
              <a:rPr lang="en-US" dirty="0" smtClean="0"/>
              <a:t>M&amp;Ms were first sold in cardboard tubes during WWII for soldiers</a:t>
            </a:r>
          </a:p>
          <a:p>
            <a:r>
              <a:rPr lang="en-US" dirty="0" smtClean="0"/>
              <a:t>In 1995, vote for new color-blue, pink, or purple…blue won by a landslide</a:t>
            </a:r>
          </a:p>
          <a:p>
            <a:endParaRPr lang="en-US" dirty="0"/>
          </a:p>
        </p:txBody>
      </p:sp>
      <p:pic>
        <p:nvPicPr>
          <p:cNvPr id="22532" name="Picture 4" descr="http://us.mms.com/us/about/history/story/images/right_sid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14601"/>
            <a:ext cx="3200400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Proportion Z-test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We reject Ho in favor of Ha because our p-value of 7.2564 x 10</a:t>
            </a:r>
            <a:r>
              <a:rPr lang="en-US" baseline="30000" dirty="0" smtClean="0"/>
              <a:t>-8</a:t>
            </a:r>
            <a:r>
              <a:rPr lang="en-US" dirty="0" smtClean="0"/>
              <a:t> &lt;</a:t>
            </a:r>
            <a:r>
              <a:rPr lang="el-GR" dirty="0" smtClean="0"/>
              <a:t>α</a:t>
            </a:r>
            <a:r>
              <a:rPr lang="en-US" dirty="0" smtClean="0"/>
              <a:t>= 0.05. we have sufficient evidence that the proportion of those that pick blue is greater than 0.167.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Sources of Bias/Error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Only covers a few high school classes</a:t>
            </a:r>
          </a:p>
          <a:p>
            <a:r>
              <a:rPr lang="en-US" dirty="0" smtClean="0"/>
              <a:t>Leaves out younger/older age range</a:t>
            </a:r>
          </a:p>
          <a:p>
            <a:r>
              <a:rPr lang="en-US" dirty="0" smtClean="0"/>
              <a:t>Response bias- our presence could have affected the subject’s choice</a:t>
            </a:r>
          </a:p>
          <a:p>
            <a:r>
              <a:rPr lang="en-US" dirty="0" smtClean="0"/>
              <a:t>Sample Method – we didn’t randomly sample each individual, but chose the classroom as a whole</a:t>
            </a:r>
          </a:p>
          <a:p>
            <a:r>
              <a:rPr lang="en-US" dirty="0" smtClean="0"/>
              <a:t>Voluntary response – from the teachers</a:t>
            </a:r>
          </a:p>
          <a:p>
            <a:r>
              <a:rPr lang="en-US" dirty="0" smtClean="0"/>
              <a:t>Balance of color – might cause people to pick the more abundant color, since we didn’t refill after each pick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Opinion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conclude that color does affect M&amp;M consumption</a:t>
            </a:r>
          </a:p>
          <a:p>
            <a:r>
              <a:rPr lang="en-US" dirty="0" smtClean="0"/>
              <a:t>Blue was much more popular than the other colors since we believe that it is more attractive to the human eye </a:t>
            </a:r>
          </a:p>
          <a:p>
            <a:r>
              <a:rPr lang="en-US" dirty="0" smtClean="0"/>
              <a:t>Brown and orange were the least picked colors because their earthy tones are not as vibrant</a:t>
            </a:r>
          </a:p>
          <a:p>
            <a:r>
              <a:rPr lang="en-US" dirty="0" smtClean="0"/>
              <a:t>Males tended to choose more masculine colors, such as red and brown</a:t>
            </a:r>
          </a:p>
          <a:p>
            <a:r>
              <a:rPr lang="en-US" dirty="0" smtClean="0"/>
              <a:t>Females tended to choose more feminine colors, such as yellow, and tended to stay away from brown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counted the amount of M&amp;Ms in 2 bags, and found that there were</a:t>
            </a:r>
          </a:p>
          <a:p>
            <a:pPr lvl="1"/>
            <a:r>
              <a:rPr lang="en-US" dirty="0" smtClean="0"/>
              <a:t>162 blue</a:t>
            </a:r>
          </a:p>
          <a:p>
            <a:pPr lvl="1"/>
            <a:r>
              <a:rPr lang="en-US" dirty="0" smtClean="0"/>
              <a:t>95 green</a:t>
            </a:r>
          </a:p>
          <a:p>
            <a:pPr lvl="1"/>
            <a:r>
              <a:rPr lang="en-US" dirty="0" smtClean="0"/>
              <a:t>84 orange</a:t>
            </a:r>
          </a:p>
          <a:p>
            <a:pPr lvl="1"/>
            <a:r>
              <a:rPr lang="en-US" dirty="0" smtClean="0"/>
              <a:t>67 yellow</a:t>
            </a:r>
          </a:p>
          <a:p>
            <a:pPr lvl="1"/>
            <a:r>
              <a:rPr lang="en-US" dirty="0" smtClean="0"/>
              <a:t>43 red</a:t>
            </a:r>
          </a:p>
          <a:p>
            <a:pPr lvl="1"/>
            <a:r>
              <a:rPr lang="en-US" dirty="0" smtClean="0"/>
              <a:t>38 brown</a:t>
            </a:r>
          </a:p>
          <a:p>
            <a:r>
              <a:rPr lang="en-US" dirty="0" smtClean="0"/>
              <a:t>We believe that M&amp;M companies put more blue in their bags since it is the most attractive color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Purpose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determine if color affects the choice of M&amp;M consumption</a:t>
            </a:r>
          </a:p>
          <a:p>
            <a:r>
              <a:rPr lang="en-US" dirty="0" smtClean="0"/>
              <a:t>To determine if gender is associated with M&amp;M color choice</a:t>
            </a:r>
          </a:p>
          <a:p>
            <a:r>
              <a:rPr lang="en-US" dirty="0" smtClean="0"/>
              <a:t>To test the claim that more than 16.7% of our subjects will choose the blue M&amp;M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Did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Randomly chose 6 CB south classes using calculator</a:t>
            </a:r>
          </a:p>
          <a:p>
            <a:r>
              <a:rPr lang="en-US" dirty="0" smtClean="0"/>
              <a:t>Placed 50 of each color (blue, red, orange, green, brown, yellow) into a container</a:t>
            </a:r>
          </a:p>
          <a:p>
            <a:r>
              <a:rPr lang="en-US" dirty="0" smtClean="0"/>
              <a:t>Asked each student to pick which color M&amp;M they wanted</a:t>
            </a:r>
          </a:p>
          <a:p>
            <a:r>
              <a:rPr lang="en-US" dirty="0" smtClean="0"/>
              <a:t>Refilled container after each class so that the proportion of each color was always the same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M&amp;M color affect consumption?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2743200"/>
          <a:ext cx="822959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M&amp;M Color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Yellow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of observed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04800" y="1752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Table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Observed Values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 Graph of Observed Values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382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 Graph of Observed Values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Goodness of Fit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SRS</a:t>
            </a:r>
          </a:p>
          <a:p>
            <a:pPr lvl="1"/>
            <a:r>
              <a:rPr lang="en-US" dirty="0" smtClean="0"/>
              <a:t>All expected counts are greater than or equal to 5</a:t>
            </a:r>
          </a:p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Randomly picked classrooms using calculator</a:t>
            </a:r>
          </a:p>
          <a:p>
            <a:pPr lvl="1"/>
            <a:r>
              <a:rPr lang="en-US" dirty="0" smtClean="0"/>
              <a:t>All of the expected counts are greater than or equal to 5</a:t>
            </a:r>
          </a:p>
          <a:p>
            <a:pPr>
              <a:buNone/>
            </a:pPr>
            <a:endParaRPr lang="en-US" dirty="0"/>
          </a:p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Hypotheses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Ho: the observed distribution of the choice of M&amp;M color fits the expected distribution.</a:t>
            </a:r>
          </a:p>
          <a:p>
            <a:pPr lvl="1"/>
            <a:r>
              <a:rPr lang="en-US" dirty="0" smtClean="0"/>
              <a:t>Ha: the observed distribution of the choice of M&amp;M color does not fit the expected distribution.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Chi-Square Goodness of Fit Test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Values: </a:t>
            </a:r>
          </a:p>
          <a:p>
            <a:pPr lvl="1"/>
            <a:r>
              <a:rPr lang="en-US" dirty="0" smtClean="0"/>
              <a:t>n=126</a:t>
            </a:r>
          </a:p>
          <a:p>
            <a:pPr lvl="1"/>
            <a:r>
              <a:rPr lang="en-US" dirty="0" smtClean="0"/>
              <a:t>Expected values= 126/6 colors = </a:t>
            </a:r>
            <a:r>
              <a:rPr lang="en-US" sz="3600" b="1" dirty="0" smtClean="0"/>
              <a:t>21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786</Words>
  <Application>Microsoft Office PowerPoint</Application>
  <PresentationFormat>On-screen Show (4:3)</PresentationFormat>
  <Paragraphs>166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    M&amp;M’s</vt:lpstr>
      <vt:lpstr>History</vt:lpstr>
      <vt:lpstr>Purpose</vt:lpstr>
      <vt:lpstr>What We Did</vt:lpstr>
      <vt:lpstr>Does M&amp;M color affect consumption?</vt:lpstr>
      <vt:lpstr>Bar Graph of Observed Values</vt:lpstr>
      <vt:lpstr>Pie Graph of Observed Values</vt:lpstr>
      <vt:lpstr>Chi-Square Goodness of Fit Test</vt:lpstr>
      <vt:lpstr>Chi-Square Goodness of Fit Test</vt:lpstr>
      <vt:lpstr>Chi-Square Goodness of Fit Test</vt:lpstr>
      <vt:lpstr>Chi-Square Goodness of Fit Test</vt:lpstr>
      <vt:lpstr>Does Gender affect M&amp;M Color Consumption?</vt:lpstr>
      <vt:lpstr>Slide 13</vt:lpstr>
      <vt:lpstr>Male vs. Female Color Choice</vt:lpstr>
      <vt:lpstr>Chi-Square Association Test</vt:lpstr>
      <vt:lpstr>Chi-Square Association Test</vt:lpstr>
      <vt:lpstr>Chi-Square Association Test</vt:lpstr>
      <vt:lpstr>One Proportion Z-Test</vt:lpstr>
      <vt:lpstr>One Proportion Z-test</vt:lpstr>
      <vt:lpstr>One Proportion Z-test</vt:lpstr>
      <vt:lpstr>Potential Sources of Bias/Error</vt:lpstr>
      <vt:lpstr>Personal Opinion</vt:lpstr>
      <vt:lpstr>Application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Lauren Senske</cp:lastModifiedBy>
  <cp:revision>25</cp:revision>
  <dcterms:created xsi:type="dcterms:W3CDTF">2008-06-03T11:43:27Z</dcterms:created>
  <dcterms:modified xsi:type="dcterms:W3CDTF">2008-06-10T12:29:35Z</dcterms:modified>
</cp:coreProperties>
</file>